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6F023-2D3E-0B1B-ED37-4FCB3C534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18926B-DEF2-45BF-DA95-713D20009F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EECB6-FB30-577E-5C20-CC8F27A45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FF1-D258-4EE8-9E12-4FAFE938D967}" type="datetimeFigureOut">
              <a:rPr lang="en-IN" smtClean="0"/>
              <a:t>14-05-2025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CF3BF-33AA-0106-36DB-7300F36FD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FC5A0-BF8C-4C11-A451-9DE300015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D4DB-229C-4544-8A67-FC62FB556F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262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34BD2-2D4A-9222-D213-75407DD67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F7497C-C908-21FC-2254-D24181106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79F4E-FFF2-C373-8389-EAE53590E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FF1-D258-4EE8-9E12-4FAFE938D967}" type="datetimeFigureOut">
              <a:rPr lang="en-IN" smtClean="0"/>
              <a:t>14-05-2025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FDB02-BDE5-08A5-03BD-CF381F123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FFFCE-8422-554F-F01D-9EC92C91B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D4DB-229C-4544-8A67-FC62FB556F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0375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6DE7C0-BC8F-3482-8D13-F292E1C99A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19C0D7-E831-E4DC-2EE8-B563D69539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99F14-70DB-4FEE-E9CC-2EB98465D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FF1-D258-4EE8-9E12-4FAFE938D967}" type="datetimeFigureOut">
              <a:rPr lang="en-IN" smtClean="0"/>
              <a:t>14-05-2025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D93DC-85AD-5E44-3409-5BBC8D247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6418F-2F57-6C93-3BB7-5BF4BCED9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D4DB-229C-4544-8A67-FC62FB556F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5172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92DA-8954-2B1B-A511-3C9C21F5B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B66F6-1368-1E23-4EE3-36D8CFB7E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2BF79-79F7-F0B1-0518-81543B775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FF1-D258-4EE8-9E12-4FAFE938D967}" type="datetimeFigureOut">
              <a:rPr lang="en-IN" smtClean="0"/>
              <a:t>14-05-2025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10D46-351F-D890-4D2F-768844221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35BF5-27B3-03E5-46BD-F32C7DD23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D4DB-229C-4544-8A67-FC62FB556F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494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1E768-939F-2624-224D-B5EBC4442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AA13D3-0248-AC01-BF75-4AB9B953E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64FDA-7DA9-488C-0B6A-3AAD3A2B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FF1-D258-4EE8-9E12-4FAFE938D967}" type="datetimeFigureOut">
              <a:rPr lang="en-IN" smtClean="0"/>
              <a:t>14-05-2025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AC80B-5A3C-2FBA-F0F4-E7135B109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16479-65CF-60A4-546A-C66C268A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D4DB-229C-4544-8A67-FC62FB556F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4325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A7C9F-4B75-786A-5C7B-47AB6C8E2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7F6A7-10DD-EE71-7C6A-44A9437397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E256B6-8A2E-DC7C-2A25-3B6739997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54DD36-7D38-B48F-14D1-230B531BC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FF1-D258-4EE8-9E12-4FAFE938D967}" type="datetimeFigureOut">
              <a:rPr lang="en-IN" smtClean="0"/>
              <a:t>14-05-2025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1EEFE7-B14E-4517-8CC4-39BF2C85C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D1B3F-9156-416F-015A-5F5733192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D4DB-229C-4544-8A67-FC62FB556F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2675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79D08-E720-147A-9793-F2FA9963F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A12B3-88E7-60EB-0D92-FF9BCD269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BEE58-8D71-7508-670E-21196B585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8208CC-077A-288E-5783-8CF803ADBE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F72AC8-A737-AA7E-B122-1CCC89FE15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A5F72B-B904-3B47-9366-BC8C2D3E1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FF1-D258-4EE8-9E12-4FAFE938D967}" type="datetimeFigureOut">
              <a:rPr lang="en-IN" smtClean="0"/>
              <a:t>14-05-2025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7BC55C-8518-2679-0385-4371290D8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C24E2B-58DE-1171-5E65-F2C8FEDCC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D4DB-229C-4544-8A67-FC62FB556F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304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E9267-1F05-E6CF-7A0E-7315222BF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4E6417-8DCB-F63D-3EEB-32FBAFE22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FF1-D258-4EE8-9E12-4FAFE938D967}" type="datetimeFigureOut">
              <a:rPr lang="en-IN" smtClean="0"/>
              <a:t>14-05-2025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9EB27-076E-739B-D3E3-A21317E5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9CE3DC-D9C0-0C6C-2B04-7A8F73C7F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D4DB-229C-4544-8A67-FC62FB556F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8091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2C86EB-9BE0-EE60-A6AE-14847650A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FF1-D258-4EE8-9E12-4FAFE938D967}" type="datetimeFigureOut">
              <a:rPr lang="en-IN" smtClean="0"/>
              <a:t>14-05-2025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95A8DA-1756-4C13-BCD7-576BE548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E9AAE0-F092-2903-10CC-2579138B7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D4DB-229C-4544-8A67-FC62FB556F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734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E0AFD-0D56-9C90-2499-502EA733B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8B780-E414-10A8-92AE-8C64585B9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3EA51-7DAC-6F6A-132E-1AFAB64E4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9E786F-D924-5ABC-AA2B-E9E062341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FF1-D258-4EE8-9E12-4FAFE938D967}" type="datetimeFigureOut">
              <a:rPr lang="en-IN" smtClean="0"/>
              <a:t>14-05-2025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8CA34D-122E-A43D-91CF-75BFD48F0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D2DFB-E0B2-983A-3BB7-8EC38257B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D4DB-229C-4544-8A67-FC62FB556F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7995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94B70-C864-7137-FE50-68859B61C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AD58F1-359B-8E33-1DA3-916B7C1447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D9DC23-9E75-1334-8E9C-C5C7F3BA2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EC28FB-3863-F65A-880F-364AC2042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FF1-D258-4EE8-9E12-4FAFE938D967}" type="datetimeFigureOut">
              <a:rPr lang="en-IN" smtClean="0"/>
              <a:t>14-05-2025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D12BD9-B973-6498-1A5E-2569CE5AF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39BE95-06E5-D016-364E-86AEC414F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D4DB-229C-4544-8A67-FC62FB556F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683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B68D1D-0F51-26CE-0F54-8B60D7364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9A8014-FA55-BB62-1C50-D8B33390F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60F16-9BDA-632E-24A8-BFE1B4F38C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D3FF1-D258-4EE8-9E12-4FAFE938D967}" type="datetimeFigureOut">
              <a:rPr lang="en-IN" smtClean="0"/>
              <a:t>14-05-2025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C6D41-68B3-C6F5-85AB-12B6531E29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23BC0-4F1E-4B97-1031-84B33EDC44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CD4DB-229C-4544-8A67-FC62FB556F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932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hyperlink" Target="https://www.linkedin.com/in/rashmi-bhardwaj-5791b0149/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AFC2DEE-23D1-AAAF-5752-E4C47E475F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846719"/>
              </p:ext>
            </p:extLst>
          </p:nvPr>
        </p:nvGraphicFramePr>
        <p:xfrm>
          <a:off x="-4355" y="13127"/>
          <a:ext cx="12191998" cy="6332736"/>
        </p:xfrm>
        <a:graphic>
          <a:graphicData uri="http://schemas.openxmlformats.org/drawingml/2006/table">
            <a:tbl>
              <a:tblPr/>
              <a:tblGrid>
                <a:gridCol w="1741714">
                  <a:extLst>
                    <a:ext uri="{9D8B030D-6E8A-4147-A177-3AD203B41FA5}">
                      <a16:colId xmlns:a16="http://schemas.microsoft.com/office/drawing/2014/main" val="3242137503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33633947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997635127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805049198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203039634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833373449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286046291"/>
                    </a:ext>
                  </a:extLst>
                </a:gridCol>
              </a:tblGrid>
              <a:tr h="576000">
                <a:tc gridSpan="7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Types of Network Cables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800" b="1">
                        <a:solidFill>
                          <a:schemeClr val="bg1"/>
                        </a:solidFill>
                      </a:endParaRP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2247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>
                          <a:solidFill>
                            <a:schemeClr val="bg1"/>
                          </a:solidFill>
                        </a:rPr>
                        <a:t>Feature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>
                          <a:solidFill>
                            <a:schemeClr val="bg1"/>
                          </a:solidFill>
                        </a:rPr>
                        <a:t>Coaxial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>
                          <a:solidFill>
                            <a:schemeClr val="bg1"/>
                          </a:solidFill>
                        </a:rPr>
                        <a:t>UTP (Unshielded Twisted Pair)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>
                          <a:solidFill>
                            <a:schemeClr val="bg1"/>
                          </a:solidFill>
                        </a:rPr>
                        <a:t>STP (Shielded Twisted Pair)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>
                          <a:solidFill>
                            <a:schemeClr val="bg1"/>
                          </a:solidFill>
                        </a:rPr>
                        <a:t>Single Mode Fiber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>
                          <a:solidFill>
                            <a:schemeClr val="bg1"/>
                          </a:solidFill>
                        </a:rPr>
                        <a:t>Multimode Fiber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>
                          <a:solidFill>
                            <a:schemeClr val="bg1"/>
                          </a:solidFill>
                        </a:rPr>
                        <a:t>Fiber Optic (General)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842190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  <a:p>
                      <a:endParaRPr lang="en-IN" sz="1800" dirty="0"/>
                    </a:p>
                    <a:p>
                      <a:endParaRPr lang="en-IN" sz="1800" dirty="0"/>
                    </a:p>
                    <a:p>
                      <a:endParaRPr lang="en-IN" sz="1800" dirty="0"/>
                    </a:p>
                    <a:p>
                      <a:endParaRPr lang="en-IN" sz="1800" dirty="0"/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800"/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800"/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800"/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800"/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482892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en-IN" sz="1400" b="1" dirty="0"/>
                        <a:t>Medium</a:t>
                      </a:r>
                      <a:endParaRPr lang="en-IN" sz="1400" dirty="0"/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Copper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Copper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Copper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Glass (or plastic core)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Glass (or plastic core)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Glass or Plastic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215409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en-IN" sz="1400" b="1" dirty="0"/>
                        <a:t>Transmission Type</a:t>
                      </a:r>
                      <a:endParaRPr lang="en-IN" sz="1400" dirty="0"/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Electrical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Electrical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Electrical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Light (Laser)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Light (LED)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Light (Laser or LED)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801516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en-IN" sz="1400" b="1" dirty="0"/>
                        <a:t>Max Distance</a:t>
                      </a:r>
                      <a:endParaRPr lang="en-IN" sz="1400" dirty="0"/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~500 meters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100 meters (Cat 5e/6)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100 meters (Cat 5e/6)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Up to 40–100 km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Up to 2 km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Varies by type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156695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r>
                        <a:rPr lang="en-IN" sz="1400" b="1" dirty="0"/>
                        <a:t>Data Rate</a:t>
                      </a:r>
                      <a:endParaRPr lang="en-IN" sz="1400" dirty="0"/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Up to 10 Mbps (older types)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Up to 10 Gbps (Cat 6a/7)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Up to 10 Gbps (Cat 6a/7)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10 Gbps to 100+ Gbps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10 Gbps (typical max)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10+ Gbps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73866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en-IN" sz="1400" b="1" dirty="0"/>
                        <a:t>EMI Resistance</a:t>
                      </a:r>
                      <a:endParaRPr lang="en-IN" sz="1400" dirty="0"/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Moderate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Low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High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Very High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Very High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Very High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5064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en-IN" sz="1400" b="1" dirty="0"/>
                        <a:t>Cost</a:t>
                      </a:r>
                      <a:endParaRPr lang="en-IN" sz="1400" dirty="0"/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Low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Low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Moderate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High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Moderate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High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37895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r>
                        <a:rPr lang="en-IN" sz="1400" b="1" dirty="0"/>
                        <a:t>Installation Complexity</a:t>
                      </a:r>
                      <a:endParaRPr lang="en-IN" sz="1400" dirty="0"/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Easy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Easy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Slightly more complex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Complex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Moderate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Complex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98781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r>
                        <a:rPr lang="en-IN" sz="1400" b="1" dirty="0"/>
                        <a:t>Typical Use Cases</a:t>
                      </a:r>
                      <a:endParaRPr lang="en-IN" sz="1400" dirty="0"/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TV, CCTV, legacy LANs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Ethernet LANs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Industrial or noisy environments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Long-distance backbone links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Short-distance backbone links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WANs, high-speed networks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16877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r>
                        <a:rPr lang="en-IN" sz="1400" b="1" dirty="0"/>
                        <a:t>Connector Type</a:t>
                      </a:r>
                      <a:endParaRPr lang="en-IN" sz="1400" dirty="0"/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BNC, F-type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RJ-45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RJ-45 (with shielded connectors)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LC, SC, FC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LC, SC, ST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LC, SC, FC, ST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3296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en-IN" sz="1400" b="1" dirty="0"/>
                        <a:t>Bandwidth</a:t>
                      </a:r>
                      <a:endParaRPr lang="en-IN" sz="1400" dirty="0"/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Low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Medium to High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Medium to High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Very High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High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Very High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07035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en-IN" sz="1400" b="1" dirty="0"/>
                        <a:t>Durability</a:t>
                      </a:r>
                      <a:endParaRPr lang="en-IN" sz="1400" dirty="0"/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Moderate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Moderate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Moderate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High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High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High</a:t>
                      </a:r>
                    </a:p>
                  </a:txBody>
                  <a:tcPr marL="46789" marR="46789" marT="23394" marB="23394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4993611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E3856F6E-A5F4-7859-DEAC-3044AD1471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8969" y="1518695"/>
            <a:ext cx="1605463" cy="67850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42055D-4EDE-3DE7-C22D-B62ADF34B0E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1954" b="21183"/>
          <a:stretch/>
        </p:blipFill>
        <p:spPr>
          <a:xfrm>
            <a:off x="3594433" y="1518696"/>
            <a:ext cx="1605463" cy="7273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133ABCB-9AF8-2941-19A5-49EE0DF9F7B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8717" b="25773"/>
          <a:stretch/>
        </p:blipFill>
        <p:spPr>
          <a:xfrm>
            <a:off x="5264582" y="1518695"/>
            <a:ext cx="1665457" cy="7273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CDD4F18-26FC-5CBB-57B5-2F74FF5283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6248" y="1397361"/>
            <a:ext cx="1605463" cy="9700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E115A4F-3CAF-8470-5E0B-D40A7DB934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00826" y="1397361"/>
            <a:ext cx="1639199" cy="97001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6F5B676-83E2-1A48-C05F-76453CB0381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3727" l="1400" r="98134">
                        <a14:foregroundMark x1="6998" y1="9963" x2="19907" y2="38007"/>
                        <a14:foregroundMark x1="1400" y1="45387" x2="8398" y2="32841"/>
                        <a14:foregroundMark x1="7621" y1="3321" x2="8243" y2="0"/>
                        <a14:foregroundMark x1="56610" y1="62362" x2="69673" y2="68266"/>
                        <a14:foregroundMark x1="69673" y1="68266" x2="87092" y2="82657"/>
                        <a14:foregroundMark x1="71384" y1="79336" x2="65630" y2="60886"/>
                        <a14:foregroundMark x1="56921" y1="74908" x2="75894" y2="69004"/>
                        <a14:foregroundMark x1="76050" y1="71218" x2="65008" y2="57934"/>
                        <a14:foregroundMark x1="65008" y1="57934" x2="62208" y2="57934"/>
                        <a14:foregroundMark x1="74028" y1="80812" x2="74806" y2="73063"/>
                        <a14:foregroundMark x1="88025" y1="80443" x2="97823" y2="86347"/>
                        <a14:foregroundMark x1="96267" y1="91513" x2="91757" y2="88192"/>
                        <a14:foregroundMark x1="90202" y1="70111" x2="77138" y2="61255"/>
                        <a14:foregroundMark x1="78072" y1="61624" x2="88958" y2="69004"/>
                        <a14:foregroundMark x1="88958" y1="69004" x2="90358" y2="69004"/>
                        <a14:foregroundMark x1="91135" y1="67528" x2="77605" y2="62362"/>
                        <a14:foregroundMark x1="98134" y1="84133" x2="96890" y2="83026"/>
                        <a14:foregroundMark x1="95179" y1="91882" x2="97356" y2="80443"/>
                        <a14:foregroundMark x1="97045" y1="90037" x2="97823" y2="82288"/>
                        <a14:foregroundMark x1="96579" y1="92251" x2="87714" y2="85978"/>
                        <a14:foregroundMark x1="95334" y1="93727" x2="75739" y2="79336"/>
                        <a14:foregroundMark x1="92846" y1="72325" x2="79316" y2="60886"/>
                        <a14:foregroundMark x1="79316" y1="60886" x2="75272" y2="60148"/>
                        <a14:foregroundMark x1="85848" y1="75646" x2="82426" y2="56089"/>
                        <a14:foregroundMark x1="93157" y1="73801" x2="75894" y2="64945"/>
                        <a14:foregroundMark x1="92846" y1="67159" x2="64386" y2="505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0806458">
            <a:off x="10573428" y="1473037"/>
            <a:ext cx="1538665" cy="64848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24E2653-DF01-E429-45F0-20ECB8D52A78}"/>
              </a:ext>
            </a:extLst>
          </p:cNvPr>
          <p:cNvSpPr/>
          <p:nvPr/>
        </p:nvSpPr>
        <p:spPr>
          <a:xfrm>
            <a:off x="421139" y="1036377"/>
            <a:ext cx="10921002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spc="50" dirty="0">
                <a:ln w="0"/>
                <a:solidFill>
                  <a:schemeClr val="bg2">
                    <a:alpha val="14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networkinterview.com</a:t>
            </a:r>
            <a:endParaRPr lang="en-US" sz="8800" b="1" spc="50" dirty="0">
              <a:ln w="0"/>
              <a:solidFill>
                <a:schemeClr val="bg2">
                  <a:alpha val="14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BE4BB49-26E4-73C7-4D01-DA235BC8A5EB}"/>
              </a:ext>
            </a:extLst>
          </p:cNvPr>
          <p:cNvSpPr/>
          <p:nvPr/>
        </p:nvSpPr>
        <p:spPr>
          <a:xfrm rot="20816020">
            <a:off x="739462" y="3429460"/>
            <a:ext cx="10921002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spc="50" dirty="0">
                <a:ln w="0"/>
                <a:solidFill>
                  <a:schemeClr val="bg2">
                    <a:alpha val="14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networkinterview.com</a:t>
            </a:r>
            <a:endParaRPr lang="en-US" sz="8800" b="1" spc="50" dirty="0">
              <a:ln w="0"/>
              <a:solidFill>
                <a:schemeClr val="bg2">
                  <a:alpha val="14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+mn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BF3D41-FF1B-08C2-6E2E-8CBF6625DDEF}"/>
              </a:ext>
            </a:extLst>
          </p:cNvPr>
          <p:cNvSpPr txBox="1"/>
          <p:nvPr/>
        </p:nvSpPr>
        <p:spPr>
          <a:xfrm>
            <a:off x="-10888" y="6368267"/>
            <a:ext cx="12192000" cy="504000"/>
          </a:xfrm>
          <a:prstGeom prst="rect">
            <a:avLst/>
          </a:prstGeom>
          <a:solidFill>
            <a:srgbClr val="C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en-IN" sz="4000" dirty="0">
              <a:solidFill>
                <a:schemeClr val="bg1"/>
              </a:solidFill>
            </a:endParaRPr>
          </a:p>
        </p:txBody>
      </p:sp>
      <p:pic>
        <p:nvPicPr>
          <p:cNvPr id="15" name="Picture 2" descr="profile image">
            <a:extLst>
              <a:ext uri="{FF2B5EF4-FFF2-40B4-BE49-F238E27FC236}">
                <a16:creationId xmlns:a16="http://schemas.microsoft.com/office/drawing/2014/main" id="{22DA1AF9-EB0C-029C-E7D4-8CA5DF308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3" y="6429761"/>
            <a:ext cx="360000" cy="36000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83DBF09-4491-0DD3-5E3E-B12682703466}"/>
              </a:ext>
            </a:extLst>
          </p:cNvPr>
          <p:cNvSpPr txBox="1"/>
          <p:nvPr/>
        </p:nvSpPr>
        <p:spPr>
          <a:xfrm>
            <a:off x="421139" y="6417320"/>
            <a:ext cx="1806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Rashmi Bhardwaj</a:t>
            </a:r>
            <a:endParaRPr lang="en-IN" dirty="0">
              <a:solidFill>
                <a:schemeClr val="bg1"/>
              </a:solidFill>
            </a:endParaRPr>
          </a:p>
        </p:txBody>
      </p:sp>
      <p:pic>
        <p:nvPicPr>
          <p:cNvPr id="17" name="Picture 4" descr="HD Vector Flat Linkedin IN Round Icon PNG | Citypng">
            <a:hlinkClick r:id="rId10"/>
            <a:extLst>
              <a:ext uri="{FF2B5EF4-FFF2-40B4-BE49-F238E27FC236}">
                <a16:creationId xmlns:a16="http://schemas.microsoft.com/office/drawing/2014/main" id="{39A79C20-09F9-49CC-84F0-A319F2ECA4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30667" y1="28000" x2="40889" y2="76000"/>
                        <a14:foregroundMark x1="42222" y1="64000" x2="72889" y2="45333"/>
                        <a14:foregroundMark x1="74667" y1="62667" x2="32889" y2="49778"/>
                        <a14:foregroundMark x1="31556" y1="66222" x2="58222" y2="45333"/>
                        <a14:foregroundMark x1="58222" y1="45333" x2="58222" y2="45333"/>
                        <a14:foregroundMark x1="56444" y1="58667" x2="71111" y2="662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147" t="9525" r="10796" b="8258"/>
          <a:stretch/>
        </p:blipFill>
        <p:spPr bwMode="auto">
          <a:xfrm>
            <a:off x="2129729" y="6461539"/>
            <a:ext cx="309116" cy="31745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6005985-DE53-65F7-73B5-EDD0D1591A02}"/>
              </a:ext>
            </a:extLst>
          </p:cNvPr>
          <p:cNvSpPr txBox="1"/>
          <p:nvPr/>
        </p:nvSpPr>
        <p:spPr>
          <a:xfrm>
            <a:off x="9544631" y="6370389"/>
            <a:ext cx="262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b="1" dirty="0">
                <a:solidFill>
                  <a:schemeClr val="bg1">
                    <a:lumMod val="75000"/>
                  </a:schemeClr>
                </a:solidFill>
              </a:rPr>
              <a:t> networkinterview.com</a:t>
            </a:r>
          </a:p>
          <a:p>
            <a:pPr algn="ctr"/>
            <a:r>
              <a:rPr lang="en-IN" sz="1400" dirty="0">
                <a:solidFill>
                  <a:schemeClr val="bg1">
                    <a:lumMod val="75000"/>
                  </a:schemeClr>
                </a:solidFill>
              </a:rPr>
              <a:t>(An Initiative By ipwithease.com) </a:t>
            </a:r>
          </a:p>
        </p:txBody>
      </p:sp>
    </p:spTree>
    <p:extLst>
      <p:ext uri="{BB962C8B-B14F-4D97-AF65-F5344CB8AC3E}">
        <p14:creationId xmlns:p14="http://schemas.microsoft.com/office/powerpoint/2010/main" val="2693281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265</Words>
  <Application>Microsoft Office PowerPoint</Application>
  <PresentationFormat>Widescreen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Rashmi Bhardwaj</dc:creator>
  <cp:lastModifiedBy>Rashmi Bhardwaj</cp:lastModifiedBy>
  <cp:revision>2</cp:revision>
  <dcterms:created xsi:type="dcterms:W3CDTF">2025-05-14T06:14:21Z</dcterms:created>
  <dcterms:modified xsi:type="dcterms:W3CDTF">2025-05-14T06:21:07Z</dcterms:modified>
</cp:coreProperties>
</file>